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b7551fe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b7551fe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b7551fe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b7551fe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129380d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d129380d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Intensive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Focused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or Other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ea736d3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ea736d3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c8cd13c6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c8cd13c6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3e453ca5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3e453ca5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7e784974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7e78497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129380dc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129380d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129380d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129380d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129380d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129380d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3e453ca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3e453ca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b7551feb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b7551fe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b7551feb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db7551fe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3e453ca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3e453ca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ff39c3f8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ff39c3f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7e78497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7e78497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3e453ca5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c3e453ca5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3e453ca5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3e453ca5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da935ef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da935ef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da935efa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da935ef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da935e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da935e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b7551fe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b7551fe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3e453ca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3e453ca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7e78497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7e78497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da935ef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da935ef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3e453ca5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3e453ca5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3e453ca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3e453ca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7e784974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7e784974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rgbClr val="68A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rgbClr val="002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 rot="5400000">
            <a:off x="7500300" y="5"/>
            <a:ext cx="1643700" cy="1643700"/>
          </a:xfrm>
          <a:prstGeom prst="diagStripe">
            <a:avLst>
              <a:gd fmla="val 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3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997775" y="3033950"/>
            <a:ext cx="593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2847" y="4331125"/>
            <a:ext cx="810900" cy="7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17840" r="20320" t="0"/>
          <a:stretch/>
        </p:blipFill>
        <p:spPr>
          <a:xfrm>
            <a:off x="6969175" y="4319250"/>
            <a:ext cx="810900" cy="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688" y="4466350"/>
            <a:ext cx="1277302" cy="3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8" name="Google Shape;118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02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8A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7" name="Google Shape;137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8" name="Google Shape;13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1"/>
          <p:cNvSpPr txBox="1"/>
          <p:nvPr/>
        </p:nvSpPr>
        <p:spPr>
          <a:xfrm>
            <a:off x="6831575" y="4751875"/>
            <a:ext cx="17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 jhudatascience.org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2"/>
          <p:cNvSpPr txBox="1"/>
          <p:nvPr/>
        </p:nvSpPr>
        <p:spPr>
          <a:xfrm>
            <a:off x="6831575" y="4751875"/>
            <a:ext cx="17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 jhudatascience.org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4" name="Google Shape;24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02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8A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3"/>
          <p:cNvSpPr txBox="1"/>
          <p:nvPr/>
        </p:nvSpPr>
        <p:spPr>
          <a:xfrm>
            <a:off x="6831575" y="4751875"/>
            <a:ext cx="17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 jhudatascience.org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8A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02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4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51" name="Google Shape;5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6831575" y="4751875"/>
            <a:ext cx="17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 jhudatascience.org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5" name="Google Shape;55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8A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02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5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5"/>
          <p:cNvSpPr txBox="1"/>
          <p:nvPr/>
        </p:nvSpPr>
        <p:spPr>
          <a:xfrm>
            <a:off x="1409625" y="1455425"/>
            <a:ext cx="37395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Except where otherwise indicated, The contents of this slide presentation are available for use under the </a:t>
            </a:r>
            <a:r>
              <a:rPr lang="en" u="sng">
                <a:solidFill>
                  <a:srgbClr val="7890CD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license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You are free to adapt and share the work, but you must give appropriate credit, provide a link to the license, and indicate if changes were made.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Sample attribution: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[Title of work] by Johns Hopkins Data Science Lab. </a:t>
            </a:r>
            <a:r>
              <a:rPr lang="en" u="sng">
                <a:solidFill>
                  <a:srgbClr val="7890CD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 4.0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" name="Google Shape;6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726" y="2173675"/>
            <a:ext cx="22754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 txBox="1"/>
          <p:nvPr/>
        </p:nvSpPr>
        <p:spPr>
          <a:xfrm>
            <a:off x="6831575" y="4751875"/>
            <a:ext cx="17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 jhudatascience.org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8A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02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6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6"/>
          <p:cNvSpPr txBox="1"/>
          <p:nvPr/>
        </p:nvSpPr>
        <p:spPr>
          <a:xfrm>
            <a:off x="6831575" y="4751875"/>
            <a:ext cx="17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 jhudatascience.org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8A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02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7"/>
          <p:cNvSpPr txBox="1"/>
          <p:nvPr/>
        </p:nvSpPr>
        <p:spPr>
          <a:xfrm>
            <a:off x="6831575" y="4751875"/>
            <a:ext cx="17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 jhudatascience.org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9" name="Google Shape;79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02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8A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8"/>
          <p:cNvSpPr txBox="1"/>
          <p:nvPr/>
        </p:nvSpPr>
        <p:spPr>
          <a:xfrm>
            <a:off x="6831575" y="4751875"/>
            <a:ext cx="17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 jhudatascience.org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2" name="Google Shape;102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8A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02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6" name="Google Shape;106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07" name="Google Shape;10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9"/>
          <p:cNvSpPr txBox="1"/>
          <p:nvPr/>
        </p:nvSpPr>
        <p:spPr>
          <a:xfrm>
            <a:off x="6831575" y="4751875"/>
            <a:ext cx="17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 jhudatascience.org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0"/>
          <p:cNvGrpSpPr/>
          <p:nvPr/>
        </p:nvGrpSpPr>
        <p:grpSpPr>
          <a:xfrm>
            <a:off x="43237" y="4724428"/>
            <a:ext cx="428721" cy="393609"/>
            <a:chOff x="0" y="3785672"/>
            <a:chExt cx="698925" cy="684657"/>
          </a:xfrm>
        </p:grpSpPr>
        <p:sp>
          <p:nvSpPr>
            <p:cNvPr id="111" name="Google Shape;11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0"/>
          <p:cNvSpPr txBox="1"/>
          <p:nvPr>
            <p:ph idx="1" type="body"/>
          </p:nvPr>
        </p:nvSpPr>
        <p:spPr>
          <a:xfrm>
            <a:off x="418425" y="4682350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</a:lstStyle>
          <a:p/>
        </p:txBody>
      </p:sp>
      <p:sp>
        <p:nvSpPr>
          <p:cNvPr id="114" name="Google Shape;11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0"/>
          <p:cNvSpPr txBox="1"/>
          <p:nvPr/>
        </p:nvSpPr>
        <p:spPr>
          <a:xfrm>
            <a:off x="6831575" y="4751875"/>
            <a:ext cx="17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CC-BY  jhudatascience.org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hyperlink" Target="http://twitter.com/useAnVIL/status/1758152939128905973" TargetMode="External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reprints.jmir.org/preprint/49822/accepted" TargetMode="External"/><Relationship Id="rId4" Type="http://schemas.openxmlformats.org/officeDocument/2006/relationships/hyperlink" Target="https://pubmed.gov/29049281" TargetMode="External"/><Relationship Id="rId5" Type="http://schemas.openxmlformats.org/officeDocument/2006/relationships/hyperlink" Target="https://zenodo.org/records/10498453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hyperlink" Target="http://github.com/fhdsl/anvilPoll2024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utchdatascience.org/anvilPoll2024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>
            <p:ph type="ctrTitle"/>
          </p:nvPr>
        </p:nvSpPr>
        <p:spPr>
          <a:xfrm>
            <a:off x="3537150" y="15783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AnVIL </a:t>
            </a:r>
            <a:r>
              <a:rPr lang="en"/>
              <a:t>2024</a:t>
            </a:r>
            <a:endParaRPr/>
          </a:p>
        </p:txBody>
      </p:sp>
      <p:sp>
        <p:nvSpPr>
          <p:cNvPr id="148" name="Google Shape;148;p13"/>
          <p:cNvSpPr txBox="1"/>
          <p:nvPr>
            <p:ph idx="1" type="subTitle"/>
          </p:nvPr>
        </p:nvSpPr>
        <p:spPr>
          <a:xfrm>
            <a:off x="2997775" y="3033950"/>
            <a:ext cx="593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Annual </a:t>
            </a:r>
            <a:r>
              <a:rPr lang="en"/>
              <a:t>Community</a:t>
            </a:r>
            <a:r>
              <a:rPr lang="en"/>
              <a:t> Poll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current &amp; potential users</a:t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825" y="1307850"/>
            <a:ext cx="5716347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responses from PhDs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163" y="1307850"/>
            <a:ext cx="5713666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responses from R1s</a:t>
            </a:r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100" y="1223000"/>
            <a:ext cx="5716347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1297500" y="469950"/>
            <a:ext cx="78072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90"/>
              <a:t>Most familiarity with human genomics</a:t>
            </a:r>
            <a:endParaRPr sz="3090"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6911" l="0" r="0" t="6041"/>
          <a:stretch/>
        </p:blipFill>
        <p:spPr>
          <a:xfrm>
            <a:off x="1740350" y="1349400"/>
            <a:ext cx="5663299" cy="352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Respondents have varied roles</a:t>
            </a:r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825" y="1155450"/>
            <a:ext cx="5716347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Demographics</a:t>
            </a:r>
            <a:endParaRPr/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Years working with AnVIL (&lt;1 to 4+ years)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Consortia affiliation (NA, GREGoR, CCDG)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of Interest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6078850" y="1600200"/>
            <a:ext cx="2662200" cy="1288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GTEx remains most popular AnVIL dataset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interest to find a way to  interoperate with All of Us and UK Biobank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1" name="Google Shape;251;p29"/>
          <p:cNvGrpSpPr/>
          <p:nvPr/>
        </p:nvGrpSpPr>
        <p:grpSpPr>
          <a:xfrm>
            <a:off x="1449900" y="1257041"/>
            <a:ext cx="4509399" cy="3530849"/>
            <a:chOff x="1049725" y="1232800"/>
            <a:chExt cx="4509399" cy="3530849"/>
          </a:xfrm>
        </p:grpSpPr>
        <p:pic>
          <p:nvPicPr>
            <p:cNvPr id="252" name="Google Shape;252;p29"/>
            <p:cNvPicPr preferRelativeResize="0"/>
            <p:nvPr/>
          </p:nvPicPr>
          <p:blipFill rotWithShape="1">
            <a:blip r:embed="rId3">
              <a:alphaModFix/>
            </a:blip>
            <a:srcRect b="0" l="0" r="21116" t="0"/>
            <a:stretch/>
          </p:blipFill>
          <p:spPr>
            <a:xfrm>
              <a:off x="1049725" y="1232800"/>
              <a:ext cx="4509399" cy="3530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9"/>
            <p:cNvPicPr preferRelativeResize="0"/>
            <p:nvPr/>
          </p:nvPicPr>
          <p:blipFill rotWithShape="1">
            <a:blip r:embed="rId3">
              <a:alphaModFix/>
            </a:blip>
            <a:srcRect b="40507" l="78583" r="0" t="33602"/>
            <a:stretch/>
          </p:blipFill>
          <p:spPr>
            <a:xfrm>
              <a:off x="4104400" y="1865175"/>
              <a:ext cx="1224248" cy="9140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Knowledge/Comfort</a:t>
            </a:r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3">
            <a:alphaModFix/>
          </a:blip>
          <a:srcRect b="0" l="8029" r="0" t="5624"/>
          <a:stretch/>
        </p:blipFill>
        <p:spPr>
          <a:xfrm>
            <a:off x="685800" y="1158450"/>
            <a:ext cx="5720499" cy="36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6078850" y="1600200"/>
            <a:ext cx="2662200" cy="16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users have more knowledge potential users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comfort with Unix/R/Python than Workflows, Containers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Messaging opportunity for TDR, Galaxy, and DUOS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 rotWithShape="1">
          <a:blip r:embed="rId3">
            <a:alphaModFix/>
          </a:blip>
          <a:srcRect b="77349" l="8130" r="0" t="0"/>
          <a:stretch/>
        </p:blipFill>
        <p:spPr>
          <a:xfrm>
            <a:off x="121225" y="1158450"/>
            <a:ext cx="5705149" cy="86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267" name="Google Shape;267;p31"/>
          <p:cNvSpPr txBox="1"/>
          <p:nvPr/>
        </p:nvSpPr>
        <p:spPr>
          <a:xfrm>
            <a:off x="6078850" y="1600200"/>
            <a:ext cx="2662200" cy="1091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Specific tools and datasets are most important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Free version biggest draw for potential users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 rotWithShape="1">
          <a:blip r:embed="rId4">
            <a:alphaModFix/>
          </a:blip>
          <a:srcRect b="8023" l="0" r="0" t="19434"/>
          <a:stretch/>
        </p:blipFill>
        <p:spPr>
          <a:xfrm>
            <a:off x="42988" y="2027200"/>
            <a:ext cx="5861627" cy="30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Annual Community Poll</a:t>
            </a:r>
            <a:endParaRPr/>
          </a:p>
        </p:txBody>
      </p:sp>
      <p:pic>
        <p:nvPicPr>
          <p:cNvPr id="154" name="Google Shape;1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00" y="1633150"/>
            <a:ext cx="411480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4"/>
          <p:cNvSpPr txBox="1"/>
          <p:nvPr/>
        </p:nvSpPr>
        <p:spPr>
          <a:xfrm>
            <a:off x="418425" y="4682350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twitter.com/useAnVIL/status/1758152939128905973</a:t>
            </a:r>
            <a:endParaRPr sz="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785" y="1432550"/>
            <a:ext cx="4114801" cy="271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 </a:t>
            </a:r>
            <a:r>
              <a:rPr lang="en"/>
              <a:t>Cloud Computing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0" l="3288" r="-9" t="0"/>
          <a:stretch/>
        </p:blipFill>
        <p:spPr>
          <a:xfrm>
            <a:off x="758525" y="1307850"/>
            <a:ext cx="5528648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6078850" y="1600200"/>
            <a:ext cx="2662200" cy="127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Both NHGRI and Other NIH funds are being used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Institutional funds are also being used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Users have m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ultiple sources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Workshop Modality</a:t>
            </a:r>
            <a:endParaRPr/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3">
            <a:alphaModFix/>
          </a:blip>
          <a:srcRect b="0" l="8071" r="0" t="0"/>
          <a:stretch/>
        </p:blipFill>
        <p:spPr>
          <a:xfrm>
            <a:off x="820875" y="1307850"/>
            <a:ext cx="5255025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 txBox="1"/>
          <p:nvPr/>
        </p:nvSpPr>
        <p:spPr>
          <a:xfrm>
            <a:off x="6078850" y="1600200"/>
            <a:ext cx="2662200" cy="61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Strong interest in virtual training events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1262825"/>
            <a:ext cx="5716347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Likelihood to Recommend</a:t>
            </a:r>
            <a:endParaRPr/>
          </a:p>
        </p:txBody>
      </p:sp>
      <p:sp>
        <p:nvSpPr>
          <p:cNvPr id="289" name="Google Shape;289;p34"/>
          <p:cNvSpPr txBox="1"/>
          <p:nvPr/>
        </p:nvSpPr>
        <p:spPr>
          <a:xfrm>
            <a:off x="6078850" y="1600200"/>
            <a:ext cx="2662200" cy="633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Recommendations fall into high and average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Insights</a:t>
            </a:r>
            <a:endParaRPr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Data types being analyzed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Computing platforms being used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Compute and storage needs in the next 12 months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Awareness of AnVIL training, data repository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 Work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Follow-up Interviews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32 out of 50 agreed!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Select HPC expert, cloud expert, clinical expert, educator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Report Out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DUOS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https://preprints.jmir.org/preprint/49822/accepted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NSF PIs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https://pubmed.gov/29049281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Carpentries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https://zenodo.org/records/10498453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 for sota2025</a:t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Improve list of AnVIL users - “getting the word out”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Has logged in past 12 months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Has not logged in past 24 months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Attended event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Received funding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Allocate budget for incentives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Apparel, water bottles, technology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Work with local experts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Queenie Ho, Jennifer Hall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Slides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interests</a:t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00" y="1307850"/>
            <a:ext cx="5468473" cy="36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7750"/>
            <a:ext cx="9143998" cy="282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1374525"/>
            <a:ext cx="4503777" cy="297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5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AnVIL-wide Effort</a:t>
            </a:r>
            <a:endParaRPr/>
          </a:p>
        </p:txBody>
      </p:sp>
      <p:sp>
        <p:nvSpPr>
          <p:cNvPr id="163" name="Google Shape;163;p15"/>
          <p:cNvSpPr txBox="1"/>
          <p:nvPr/>
        </p:nvSpPr>
        <p:spPr>
          <a:xfrm>
            <a:off x="418425" y="4682350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github.com/fhdsl/anvilPoll2024</a:t>
            </a:r>
            <a:endParaRPr sz="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4" name="Google Shape;164;p15"/>
          <p:cNvGrpSpPr/>
          <p:nvPr/>
        </p:nvGrpSpPr>
        <p:grpSpPr>
          <a:xfrm>
            <a:off x="5059250" y="1374525"/>
            <a:ext cx="3505250" cy="1958350"/>
            <a:chOff x="830175" y="1834300"/>
            <a:chExt cx="3505250" cy="1958350"/>
          </a:xfrm>
        </p:grpSpPr>
        <p:pic>
          <p:nvPicPr>
            <p:cNvPr id="165" name="Google Shape;165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2100" y="1834300"/>
              <a:ext cx="1532350" cy="153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3175" y="1834300"/>
              <a:ext cx="1608300" cy="153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5"/>
            <p:cNvSpPr txBox="1"/>
            <p:nvPr/>
          </p:nvSpPr>
          <p:spPr>
            <a:xfrm>
              <a:off x="830175" y="3366650"/>
              <a:ext cx="1756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Kate Isaac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8" name="Google Shape;168;p15"/>
            <p:cNvSpPr txBox="1"/>
            <p:nvPr/>
          </p:nvSpPr>
          <p:spPr>
            <a:xfrm>
              <a:off x="2579225" y="3366650"/>
              <a:ext cx="1756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Elizabeth Humphries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9" name="Google Shape;169;p15"/>
          <p:cNvSpPr txBox="1"/>
          <p:nvPr/>
        </p:nvSpPr>
        <p:spPr>
          <a:xfrm>
            <a:off x="5933775" y="3399550"/>
            <a:ext cx="17562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Collaborating Across</a:t>
            </a:r>
            <a:endParaRPr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AnVIL Outreach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Managers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Weekly Tech Call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Leadership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/>
          </a:p>
        </p:txBody>
      </p:sp>
      <p:sp>
        <p:nvSpPr>
          <p:cNvPr id="175" name="Google Shape;17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Fall	‘23		✅ Begin designing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Dec 18		</a:t>
            </a:r>
            <a:r>
              <a:rPr lang="en"/>
              <a:t>✅ </a:t>
            </a:r>
            <a:r>
              <a:rPr lang="en"/>
              <a:t>Collect wider feedback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Jan 17		</a:t>
            </a:r>
            <a:r>
              <a:rPr lang="en"/>
              <a:t>✅ </a:t>
            </a:r>
            <a:r>
              <a:rPr lang="en"/>
              <a:t>Implement poll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Feb 15		✅ Conduct poll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Mar 25		</a:t>
            </a:r>
            <a:r>
              <a:rPr lang="en"/>
              <a:t>🚧 </a:t>
            </a:r>
            <a:r>
              <a:rPr lang="en"/>
              <a:t>Analyze results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May 1		✅ Review at AnVIL Outreach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May 17		</a:t>
            </a:r>
            <a:r>
              <a:rPr lang="en"/>
              <a:t>🚧 </a:t>
            </a:r>
            <a:r>
              <a:rPr lang="en"/>
              <a:t>Review at AnVIL Leadership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May 29		Present to ECC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Summer	‘24	F</a:t>
            </a:r>
            <a:r>
              <a:rPr lang="en"/>
              <a:t>ollow-up interviews, d</a:t>
            </a:r>
            <a:r>
              <a:rPr lang="en"/>
              <a:t>isseminate (preprint, blog)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type="title"/>
          </p:nvPr>
        </p:nvSpPr>
        <p:spPr>
          <a:xfrm>
            <a:off x="435850" y="2053000"/>
            <a:ext cx="8276100" cy="1148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90" u="sng">
                <a:solidFill>
                  <a:schemeClr val="hlink"/>
                </a:solidFill>
                <a:hlinkClick r:id="rId3"/>
              </a:rPr>
              <a:t>hutchdatascience.org/anvilPoll2024/</a:t>
            </a:r>
            <a:r>
              <a:rPr lang="en" sz="3490"/>
              <a:t> </a:t>
            </a:r>
            <a:endParaRPr sz="3490"/>
          </a:p>
        </p:txBody>
      </p:sp>
      <p:sp>
        <p:nvSpPr>
          <p:cNvPr id="181" name="Google Shape;181;p17"/>
          <p:cNvSpPr txBox="1"/>
          <p:nvPr/>
        </p:nvSpPr>
        <p:spPr>
          <a:xfrm>
            <a:off x="843000" y="1503250"/>
            <a:ext cx="478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Report in progress here!</a:t>
            </a:r>
            <a:endParaRPr sz="20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1297500" y="393750"/>
            <a:ext cx="780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 Design</a:t>
            </a:r>
            <a:endParaRPr/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1825"/>
            <a:ext cx="8839199" cy="273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1297500" y="39375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Recruitment</a:t>
            </a:r>
            <a:endParaRPr/>
          </a:p>
        </p:txBody>
      </p:sp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Twitter/LinkedIn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+Retweets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Consortia PM / DCC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NCPI, GREGoR, PRIMED, GDSCN, GRADS-4C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Targeted emails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AnVIL Users, AnVIL Data Submitters, AC2/AC3, AnVIL Demos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Community Slacks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AnVIL, NCPI, Bioconductor, nf-co.re, JHU, Fred Hutch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(n=50)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000000"/>
      </a:lt1>
      <a:dk2>
        <a:srgbClr val="000000"/>
      </a:dk2>
      <a:lt2>
        <a:srgbClr val="000000"/>
      </a:lt2>
      <a:accent1>
        <a:srgbClr val="DABF24"/>
      </a:accent1>
      <a:accent2>
        <a:srgbClr val="DABF24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